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8" r:id="rId1"/>
  </p:sldMasterIdLst>
  <p:notesMasterIdLst>
    <p:notesMasterId r:id="rId11"/>
  </p:notesMasterIdLst>
  <p:sldIdLst>
    <p:sldId id="260" r:id="rId2"/>
    <p:sldId id="261" r:id="rId3"/>
    <p:sldId id="264" r:id="rId4"/>
    <p:sldId id="262" r:id="rId5"/>
    <p:sldId id="266" r:id="rId6"/>
    <p:sldId id="271" r:id="rId7"/>
    <p:sldId id="272" r:id="rId8"/>
    <p:sldId id="273" r:id="rId9"/>
    <p:sldId id="27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73"/>
  </p:normalViewPr>
  <p:slideViewPr>
    <p:cSldViewPr snapToGrid="0">
      <p:cViewPr varScale="1">
        <p:scale>
          <a:sx n="49" d="100"/>
          <a:sy n="49" d="100"/>
        </p:scale>
        <p:origin x="192" y="1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BEBB5-B3B6-9F4D-8BA7-D80ABB9CFEE2}" type="datetimeFigureOut">
              <a:rPr lang="en-US" smtClean="0"/>
              <a:t>3/19/23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F21329-CE7C-0C43-AC24-04227A2C1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542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979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82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817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80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92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678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3/19/23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29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3/19/23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334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3/19/23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30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404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206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6A4B53A7-3209-46A6-9454-F38EAC8F11E7}" type="datetimeFigureOut">
              <a:rPr lang="en-US" smtClean="0"/>
              <a:pPr/>
              <a:t>3/19/23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638757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43BBAF34-367D-4E18-A62E-4602BD908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432" y="-2718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A4CF08-858A-49E4-B707-4E7585D11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6938E62-910D-4D69-AA09-567AAAC37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74E54C6-D084-4BC8-B3F9-8B9EC22A6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5" y="0"/>
            <a:ext cx="65268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5B5BCD-AD5F-94C7-5CD7-CD1E69AC458F}"/>
              </a:ext>
            </a:extLst>
          </p:cNvPr>
          <p:cNvSpPr txBox="1"/>
          <p:nvPr/>
        </p:nvSpPr>
        <p:spPr>
          <a:xfrm>
            <a:off x="2210578" y="1426009"/>
            <a:ext cx="4121261" cy="39978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sz="3200" dirty="0">
                <a:latin typeface="FiraCode Nerd Font" panose="020B0809050000020004" pitchFamily="49" charset="0"/>
                <a:ea typeface="FiraCode Nerd Font" panose="020B0809050000020004" pitchFamily="49" charset="0"/>
              </a:rPr>
              <a:t>Rethinking Baseline Greenhouse Gas Emissions with Data Science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77713DB-A0B1-4507-9991-B6DCAE436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93970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leaf&#10;&#10;Description automatically generated with low confidence">
            <a:extLst>
              <a:ext uri="{FF2B5EF4-FFF2-40B4-BE49-F238E27FC236}">
                <a16:creationId xmlns:a16="http://schemas.microsoft.com/office/drawing/2014/main" id="{6B67672A-F014-5302-737E-E43F186EF1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90" b="5176"/>
          <a:stretch/>
        </p:blipFill>
        <p:spPr>
          <a:xfrm>
            <a:off x="7534656" y="227"/>
            <a:ext cx="4657039" cy="68580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9A96FF2-ACD7-48C4-BCE1-FC7F42108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372" y="0"/>
            <a:ext cx="4649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01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6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6" name="Picture 8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7" name="Rectangle 10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12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14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18">
            <a:extLst>
              <a:ext uri="{FF2B5EF4-FFF2-40B4-BE49-F238E27FC236}">
                <a16:creationId xmlns:a16="http://schemas.microsoft.com/office/drawing/2014/main" id="{9A926BDB-98EF-43B0-A66B-1A6EF8FB2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20">
            <a:extLst>
              <a:ext uri="{FF2B5EF4-FFF2-40B4-BE49-F238E27FC236}">
                <a16:creationId xmlns:a16="http://schemas.microsoft.com/office/drawing/2014/main" id="{A722A754-56A5-43DA-ADE3-C2704FABA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pic>
        <p:nvPicPr>
          <p:cNvPr id="22" name="Graphic 21" descr="City">
            <a:extLst>
              <a:ext uri="{FF2B5EF4-FFF2-40B4-BE49-F238E27FC236}">
                <a16:creationId xmlns:a16="http://schemas.microsoft.com/office/drawing/2014/main" id="{766FBF6A-6BD4-304A-CCB2-2E0BE5EC5C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0983" y="1619512"/>
            <a:ext cx="3618975" cy="3618975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F6687B1-1C0B-5823-1032-B87D1910CA9A}"/>
              </a:ext>
            </a:extLst>
          </p:cNvPr>
          <p:cNvSpPr txBox="1"/>
          <p:nvPr/>
        </p:nvSpPr>
        <p:spPr>
          <a:xfrm>
            <a:off x="884977" y="1649142"/>
            <a:ext cx="4424682" cy="3703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sz="2000" dirty="0">
                <a:latin typeface="FiraCode Nerd Font" panose="020B0809050000020004" pitchFamily="49" charset="0"/>
                <a:ea typeface="FiraCode Nerd Font" panose="020B0809050000020004" pitchFamily="49" charset="0"/>
              </a:rPr>
              <a:t>Can you estimate the energy use intensity (EUI) of these new buildings if they were to have existed back in 2006 using historical data from buildings?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48DFC0-2AC8-43EA-FC33-2B8714FA842F}"/>
              </a:ext>
            </a:extLst>
          </p:cNvPr>
          <p:cNvSpPr txBox="1"/>
          <p:nvPr/>
        </p:nvSpPr>
        <p:spPr>
          <a:xfrm>
            <a:off x="884977" y="811590"/>
            <a:ext cx="1240758" cy="5838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FiraCode Nerd Font" panose="020B0809050000020004" pitchFamily="49" charset="0"/>
                <a:ea typeface="FiraCode Nerd Font" panose="020B0809050000020004" pitchFamily="49" charset="0"/>
                <a:cs typeface="+mj-cs"/>
              </a:rPr>
              <a:t>Goal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CED6CE9-8645-BFD1-FBB3-E511DBEB86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977" y="5599272"/>
            <a:ext cx="9804981" cy="78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88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6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6" name="Picture 8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7" name="Rectangle 10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12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14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18">
            <a:extLst>
              <a:ext uri="{FF2B5EF4-FFF2-40B4-BE49-F238E27FC236}">
                <a16:creationId xmlns:a16="http://schemas.microsoft.com/office/drawing/2014/main" id="{9A926BDB-98EF-43B0-A66B-1A6EF8FB2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20">
            <a:extLst>
              <a:ext uri="{FF2B5EF4-FFF2-40B4-BE49-F238E27FC236}">
                <a16:creationId xmlns:a16="http://schemas.microsoft.com/office/drawing/2014/main" id="{A722A754-56A5-43DA-ADE3-C2704FABA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086A4D0-99B5-468E-7DF4-FF89CEF1AFCD}"/>
              </a:ext>
            </a:extLst>
          </p:cNvPr>
          <p:cNvSpPr txBox="1"/>
          <p:nvPr/>
        </p:nvSpPr>
        <p:spPr>
          <a:xfrm>
            <a:off x="447185" y="3126608"/>
            <a:ext cx="4769216" cy="604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FiraCode Nerd Font" panose="020B0809050000020004" pitchFamily="49" charset="0"/>
                <a:ea typeface="FiraCode Nerd Font" panose="020B0809050000020004" pitchFamily="49" charset="0"/>
                <a:cs typeface="+mj-cs"/>
              </a:rPr>
              <a:t>Data Exploration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CD157514-9715-3A77-411E-83C61E33F8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9783" y="151867"/>
            <a:ext cx="6554264" cy="655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429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6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6" name="Picture 8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7" name="Rectangle 10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12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14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18">
            <a:extLst>
              <a:ext uri="{FF2B5EF4-FFF2-40B4-BE49-F238E27FC236}">
                <a16:creationId xmlns:a16="http://schemas.microsoft.com/office/drawing/2014/main" id="{9A926BDB-98EF-43B0-A66B-1A6EF8FB2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20">
            <a:extLst>
              <a:ext uri="{FF2B5EF4-FFF2-40B4-BE49-F238E27FC236}">
                <a16:creationId xmlns:a16="http://schemas.microsoft.com/office/drawing/2014/main" id="{A722A754-56A5-43DA-ADE3-C2704FABA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51ECCB0-5999-BF96-CC6E-6AD562DA24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9459" y="250385"/>
            <a:ext cx="6352028" cy="6357230"/>
          </a:xfrm>
          <a:prstGeom prst="rect">
            <a:avLst/>
          </a:prstGeom>
          <a:ln w="12700"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21BF1A-166C-AF8B-90E0-9028E022F532}"/>
              </a:ext>
            </a:extLst>
          </p:cNvPr>
          <p:cNvSpPr txBox="1"/>
          <p:nvPr/>
        </p:nvSpPr>
        <p:spPr>
          <a:xfrm>
            <a:off x="355600" y="2750816"/>
            <a:ext cx="5568392" cy="20345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dirty="0">
                <a:latin typeface="FiraCode Nerd Font" panose="020B0809050000020004" pitchFamily="49" charset="0"/>
                <a:ea typeface="FiraCode Nerd Font" panose="020B0809050000020004" pitchFamily="49" charset="0"/>
                <a:cs typeface="+mj-cs"/>
              </a:rPr>
              <a:t>Pearson Correlations of Features with Energy Use Intensity (EUI)</a:t>
            </a:r>
          </a:p>
        </p:txBody>
      </p:sp>
    </p:spTree>
    <p:extLst>
      <p:ext uri="{BB962C8B-B14F-4D97-AF65-F5344CB8AC3E}">
        <p14:creationId xmlns:p14="http://schemas.microsoft.com/office/powerpoint/2010/main" val="2845070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6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6" name="Picture 8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7" name="Rectangle 10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12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14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18">
            <a:extLst>
              <a:ext uri="{FF2B5EF4-FFF2-40B4-BE49-F238E27FC236}">
                <a16:creationId xmlns:a16="http://schemas.microsoft.com/office/drawing/2014/main" id="{9A926BDB-98EF-43B0-A66B-1A6EF8FB2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20">
            <a:extLst>
              <a:ext uri="{FF2B5EF4-FFF2-40B4-BE49-F238E27FC236}">
                <a16:creationId xmlns:a16="http://schemas.microsoft.com/office/drawing/2014/main" id="{A722A754-56A5-43DA-ADE3-C2704FABA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F1FD57-2E82-A8DA-83B9-B75F6369502B}"/>
              </a:ext>
            </a:extLst>
          </p:cNvPr>
          <p:cNvSpPr txBox="1"/>
          <p:nvPr/>
        </p:nvSpPr>
        <p:spPr>
          <a:xfrm>
            <a:off x="4293131" y="324295"/>
            <a:ext cx="3603603" cy="604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FiraCode Nerd Font" panose="020B0809050000020004" pitchFamily="49" charset="0"/>
                <a:ea typeface="FiraCode Nerd Font" panose="020B0809050000020004" pitchFamily="49" charset="0"/>
                <a:cs typeface="+mj-cs"/>
              </a:rPr>
              <a:t>Observations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756274-0381-1DAE-811C-1AE1B59F71CF}"/>
              </a:ext>
            </a:extLst>
          </p:cNvPr>
          <p:cNvSpPr txBox="1"/>
          <p:nvPr/>
        </p:nvSpPr>
        <p:spPr>
          <a:xfrm>
            <a:off x="1510534" y="1168401"/>
            <a:ext cx="93602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iraCode Nerd Font" panose="020B0809050000020004" pitchFamily="49" charset="0"/>
                <a:ea typeface="FiraCode Nerd Font" panose="020B0809050000020004" pitchFamily="49" charset="0"/>
              </a:rPr>
              <a:t>Location does not affect </a:t>
            </a:r>
            <a:r>
              <a:rPr lang="en-US" sz="2000" dirty="0">
                <a:latin typeface="FiraCode Nerd Font" panose="020B0809050000020004" pitchFamily="49" charset="0"/>
                <a:ea typeface="FiraCode Nerd Font" panose="020B0809050000020004" pitchFamily="49" charset="0"/>
                <a:cs typeface="+mj-cs"/>
              </a:rPr>
              <a:t>energy use intensity (EUI) </a:t>
            </a:r>
          </a:p>
          <a:p>
            <a:endParaRPr lang="en-US" sz="2000" dirty="0">
              <a:latin typeface="FiraCode Nerd Font" panose="020B0809050000020004" pitchFamily="49" charset="0"/>
              <a:ea typeface="FiraCode Nerd Font" panose="020B0809050000020004" pitchFamily="49" charset="0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iraCode Nerd Font" panose="020B0809050000020004" pitchFamily="49" charset="0"/>
                <a:ea typeface="FiraCode Nerd Font" panose="020B0809050000020004" pitchFamily="49" charset="0"/>
              </a:rPr>
              <a:t>Year built and stories of a building are highly correlated with EUI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FiraCode Nerd Font" panose="020B0809050000020004" pitchFamily="49" charset="0"/>
              <a:ea typeface="FiraCode Nerd Font" panose="020B080905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iraCode Nerd Font" panose="020B0809050000020004" pitchFamily="49" charset="0"/>
                <a:ea typeface="FiraCode Nerd Font" panose="020B0809050000020004" pitchFamily="49" charset="0"/>
              </a:rPr>
              <a:t>EUI values range from 45 to 650</a:t>
            </a:r>
          </a:p>
          <a:p>
            <a:endParaRPr lang="en-US" sz="2400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61A9DF-661F-8036-7323-41E82AFB14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74415" y="3241039"/>
            <a:ext cx="6053504" cy="345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114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6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6" name="Picture 8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7" name="Rectangle 10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12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14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18">
            <a:extLst>
              <a:ext uri="{FF2B5EF4-FFF2-40B4-BE49-F238E27FC236}">
                <a16:creationId xmlns:a16="http://schemas.microsoft.com/office/drawing/2014/main" id="{9A926BDB-98EF-43B0-A66B-1A6EF8FB2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20">
            <a:extLst>
              <a:ext uri="{FF2B5EF4-FFF2-40B4-BE49-F238E27FC236}">
                <a16:creationId xmlns:a16="http://schemas.microsoft.com/office/drawing/2014/main" id="{A722A754-56A5-43DA-ADE3-C2704FABA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F1FD57-2E82-A8DA-83B9-B75F6369502B}"/>
              </a:ext>
            </a:extLst>
          </p:cNvPr>
          <p:cNvSpPr txBox="1"/>
          <p:nvPr/>
        </p:nvSpPr>
        <p:spPr>
          <a:xfrm>
            <a:off x="4293131" y="324295"/>
            <a:ext cx="3603603" cy="604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FiraCode Nerd Font" panose="020B0809050000020004" pitchFamily="49" charset="0"/>
                <a:ea typeface="FiraCode Nerd Font" panose="020B0809050000020004" pitchFamily="49" charset="0"/>
                <a:cs typeface="+mj-cs"/>
              </a:rPr>
              <a:t>Challenges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756274-0381-1DAE-811C-1AE1B59F71CF}"/>
              </a:ext>
            </a:extLst>
          </p:cNvPr>
          <p:cNvSpPr txBox="1"/>
          <p:nvPr/>
        </p:nvSpPr>
        <p:spPr>
          <a:xfrm>
            <a:off x="1512175" y="1239521"/>
            <a:ext cx="971778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FiraCode Nerd Font" panose="020B0809050000020004" pitchFamily="49" charset="0"/>
                <a:ea typeface="FiraCode Nerd Font" panose="020B0809050000020004" pitchFamily="49" charset="0"/>
              </a:rPr>
              <a:t>Small dataset (125 values after processing)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FiraCode Nerd Font" panose="020B0809050000020004" pitchFamily="49" charset="0"/>
              <a:ea typeface="FiraCode Nerd Font" panose="020B080905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FiraCode Nerd Font" panose="020B0809050000020004" pitchFamily="49" charset="0"/>
                <a:ea typeface="FiraCode Nerd Font" panose="020B0809050000020004" pitchFamily="49" charset="0"/>
              </a:rPr>
              <a:t>Limited feature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FiraCode Nerd Font" panose="020B0809050000020004" pitchFamily="49" charset="0"/>
              <a:ea typeface="FiraCode Nerd Font" panose="020B080905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FiraCode Nerd Font" panose="020B0809050000020004" pitchFamily="49" charset="0"/>
                <a:ea typeface="FiraCode Nerd Font" panose="020B0809050000020004" pitchFamily="49" charset="0"/>
              </a:rPr>
              <a:t>Some of energy, gas, and oil usages provided are 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FiraCode Nerd Font" panose="020B0809050000020004" pitchFamily="49" charset="0"/>
                <a:ea typeface="FiraCode Nerd Font" panose="020B0809050000020004" pitchFamily="49" charset="0"/>
              </a:rPr>
              <a:t>Assume that data is invalid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>
              <a:latin typeface="FiraCode Nerd Font" panose="020B0809050000020004" pitchFamily="49" charset="0"/>
              <a:ea typeface="FiraCode Nerd Font" panose="020B080905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FiraCode Nerd Font" panose="020B0809050000020004" pitchFamily="49" charset="0"/>
                <a:ea typeface="FiraCode Nerd Font" panose="020B0809050000020004" pitchFamily="49" charset="0"/>
              </a:rPr>
              <a:t>Extrapolating predictions to 2006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25157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6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6" name="Picture 8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7" name="Rectangle 10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12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14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18">
            <a:extLst>
              <a:ext uri="{FF2B5EF4-FFF2-40B4-BE49-F238E27FC236}">
                <a16:creationId xmlns:a16="http://schemas.microsoft.com/office/drawing/2014/main" id="{9A926BDB-98EF-43B0-A66B-1A6EF8FB2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20">
            <a:extLst>
              <a:ext uri="{FF2B5EF4-FFF2-40B4-BE49-F238E27FC236}">
                <a16:creationId xmlns:a16="http://schemas.microsoft.com/office/drawing/2014/main" id="{A722A754-56A5-43DA-ADE3-C2704FABA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F1FD57-2E82-A8DA-83B9-B75F6369502B}"/>
              </a:ext>
            </a:extLst>
          </p:cNvPr>
          <p:cNvSpPr txBox="1"/>
          <p:nvPr/>
        </p:nvSpPr>
        <p:spPr>
          <a:xfrm>
            <a:off x="2581877" y="388491"/>
            <a:ext cx="7013338" cy="604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FiraCode Nerd Font" panose="020B0809050000020004" pitchFamily="49" charset="0"/>
                <a:ea typeface="FiraCode Nerd Font" panose="020B0809050000020004" pitchFamily="49" charset="0"/>
                <a:cs typeface="+mj-cs"/>
              </a:rPr>
              <a:t>Modeling and Strategies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756274-0381-1DAE-811C-1AE1B59F71CF}"/>
              </a:ext>
            </a:extLst>
          </p:cNvPr>
          <p:cNvSpPr txBox="1"/>
          <p:nvPr/>
        </p:nvSpPr>
        <p:spPr>
          <a:xfrm>
            <a:off x="1414830" y="1381762"/>
            <a:ext cx="936020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iraCode Nerd Font" panose="020B0809050000020004" pitchFamily="49" charset="0"/>
                <a:ea typeface="FiraCode Nerd Font" panose="020B0809050000020004" pitchFamily="49" charset="0"/>
              </a:rPr>
              <a:t>Simple Linear Regression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iraCode Nerd Font" panose="020B0809050000020004" pitchFamily="49" charset="0"/>
                <a:ea typeface="FiraCode Nerd Font" panose="020B0809050000020004" pitchFamily="49" charset="0"/>
              </a:rPr>
              <a:t>Benefits: fast and easy to interpret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iraCode Nerd Font" panose="020B0809050000020004" pitchFamily="49" charset="0"/>
                <a:ea typeface="FiraCode Nerd Font" panose="020B0809050000020004" pitchFamily="49" charset="0"/>
              </a:rPr>
              <a:t>Disadvantages: often unrealistic of real-world data with noise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FiraCode Nerd Font" panose="020B0809050000020004" pitchFamily="49" charset="0"/>
              <a:ea typeface="FiraCode Nerd Font" panose="020B080905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iraCode Nerd Font" panose="020B0809050000020004" pitchFamily="49" charset="0"/>
                <a:ea typeface="FiraCode Nerd Font" panose="020B0809050000020004" pitchFamily="49" charset="0"/>
              </a:rPr>
              <a:t>Support Vector Regression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iraCode Nerd Font" panose="020B0809050000020004" pitchFamily="49" charset="0"/>
                <a:ea typeface="FiraCode Nerd Font" panose="020B0809050000020004" pitchFamily="49" charset="0"/>
              </a:rPr>
              <a:t>Benefits: shown to be very successful in practice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iraCode Nerd Font" panose="020B0809050000020004" pitchFamily="49" charset="0"/>
                <a:ea typeface="FiraCode Nerd Font" panose="020B0809050000020004" pitchFamily="49" charset="0"/>
              </a:rPr>
              <a:t>Disadvantages: can be computationally intensive and must search for optimal hyperparameters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FiraCode Nerd Font" panose="020B0809050000020004" pitchFamily="49" charset="0"/>
              <a:ea typeface="FiraCode Nerd Font" panose="020B080905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iraCode Nerd Font" panose="020B0809050000020004" pitchFamily="49" charset="0"/>
                <a:ea typeface="FiraCode Nerd Font" panose="020B0809050000020004" pitchFamily="49" charset="0"/>
              </a:rPr>
              <a:t>K-Nearest Neighbors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iraCode Nerd Font" panose="020B0809050000020004" pitchFamily="49" charset="0"/>
                <a:ea typeface="FiraCode Nerd Font" panose="020B0809050000020004" pitchFamily="49" charset="0"/>
              </a:rPr>
              <a:t>Benefits: fast, easy to interpret, and no training process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iraCode Nerd Font" panose="020B0809050000020004" pitchFamily="49" charset="0"/>
                <a:ea typeface="FiraCode Nerd Font" panose="020B0809050000020004" pitchFamily="49" charset="0"/>
              </a:rPr>
              <a:t>Disadvantages: non-parametric algorithm (model grows with dataset size)</a:t>
            </a:r>
          </a:p>
        </p:txBody>
      </p:sp>
    </p:spTree>
    <p:extLst>
      <p:ext uri="{BB962C8B-B14F-4D97-AF65-F5344CB8AC3E}">
        <p14:creationId xmlns:p14="http://schemas.microsoft.com/office/powerpoint/2010/main" val="733823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6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6" name="Picture 8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7" name="Rectangle 10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12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14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18">
            <a:extLst>
              <a:ext uri="{FF2B5EF4-FFF2-40B4-BE49-F238E27FC236}">
                <a16:creationId xmlns:a16="http://schemas.microsoft.com/office/drawing/2014/main" id="{9A926BDB-98EF-43B0-A66B-1A6EF8FB2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20">
            <a:extLst>
              <a:ext uri="{FF2B5EF4-FFF2-40B4-BE49-F238E27FC236}">
                <a16:creationId xmlns:a16="http://schemas.microsoft.com/office/drawing/2014/main" id="{A722A754-56A5-43DA-ADE3-C2704FABA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F1FD57-2E82-A8DA-83B9-B75F6369502B}"/>
              </a:ext>
            </a:extLst>
          </p:cNvPr>
          <p:cNvSpPr txBox="1"/>
          <p:nvPr/>
        </p:nvSpPr>
        <p:spPr>
          <a:xfrm>
            <a:off x="4293131" y="324295"/>
            <a:ext cx="3603603" cy="604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FiraCode Nerd Font" panose="020B0809050000020004" pitchFamily="49" charset="0"/>
                <a:ea typeface="FiraCode Nerd Font" panose="020B0809050000020004" pitchFamily="49" charset="0"/>
                <a:cs typeface="+mj-cs"/>
              </a:rPr>
              <a:t>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756274-0381-1DAE-811C-1AE1B59F71CF}"/>
              </a:ext>
            </a:extLst>
          </p:cNvPr>
          <p:cNvSpPr txBox="1"/>
          <p:nvPr/>
        </p:nvSpPr>
        <p:spPr>
          <a:xfrm>
            <a:off x="410967" y="1270726"/>
            <a:ext cx="640639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iraCode Nerd Font" panose="020B0809050000020004" pitchFamily="49" charset="0"/>
                <a:ea typeface="FiraCode Nerd Font" panose="020B0809050000020004" pitchFamily="49" charset="0"/>
              </a:rPr>
              <a:t>Linear Regression performed best on individually predicting: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iraCode Nerd Font" panose="020B0809050000020004" pitchFamily="49" charset="0"/>
                <a:ea typeface="FiraCode Nerd Font" panose="020B0809050000020004" pitchFamily="49" charset="0"/>
              </a:rPr>
              <a:t>electricity use (</a:t>
            </a:r>
            <a:r>
              <a:rPr lang="en-US" sz="2000" dirty="0" err="1">
                <a:latin typeface="FiraCode Nerd Font" panose="020B0809050000020004" pitchFamily="49" charset="0"/>
                <a:ea typeface="FiraCode Nerd Font" panose="020B0809050000020004" pitchFamily="49" charset="0"/>
              </a:rPr>
              <a:t>kBtu</a:t>
            </a:r>
            <a:r>
              <a:rPr lang="en-US" sz="2000" dirty="0">
                <a:latin typeface="FiraCode Nerd Font" panose="020B0809050000020004" pitchFamily="49" charset="0"/>
                <a:ea typeface="FiraCode Nerd Font" panose="020B0809050000020004" pitchFamily="49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iraCode Nerd Font" panose="020B0809050000020004" pitchFamily="49" charset="0"/>
                <a:ea typeface="FiraCode Nerd Font" panose="020B0809050000020004" pitchFamily="49" charset="0"/>
              </a:rPr>
              <a:t>gas use (</a:t>
            </a:r>
            <a:r>
              <a:rPr lang="en-US" sz="2000" dirty="0" err="1">
                <a:latin typeface="FiraCode Nerd Font" panose="020B0809050000020004" pitchFamily="49" charset="0"/>
                <a:ea typeface="FiraCode Nerd Font" panose="020B0809050000020004" pitchFamily="49" charset="0"/>
              </a:rPr>
              <a:t>kBtu</a:t>
            </a:r>
            <a:r>
              <a:rPr lang="en-US" sz="2000" dirty="0">
                <a:latin typeface="FiraCode Nerd Font" panose="020B0809050000020004" pitchFamily="49" charset="0"/>
                <a:ea typeface="FiraCode Nerd Font" panose="020B0809050000020004" pitchFamily="49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iraCode Nerd Font" panose="020B0809050000020004" pitchFamily="49" charset="0"/>
                <a:ea typeface="FiraCode Nerd Font" panose="020B0809050000020004" pitchFamily="49" charset="0"/>
              </a:rPr>
              <a:t>natural oil use (</a:t>
            </a:r>
            <a:r>
              <a:rPr lang="en-US" sz="2000" dirty="0" err="1">
                <a:latin typeface="FiraCode Nerd Font" panose="020B0809050000020004" pitchFamily="49" charset="0"/>
                <a:ea typeface="FiraCode Nerd Font" panose="020B0809050000020004" pitchFamily="49" charset="0"/>
              </a:rPr>
              <a:t>kBtu</a:t>
            </a:r>
            <a:r>
              <a:rPr lang="en-US" sz="2000" dirty="0">
                <a:latin typeface="FiraCode Nerd Font" panose="020B0809050000020004" pitchFamily="49" charset="0"/>
                <a:ea typeface="FiraCode Nerd Font" panose="020B0809050000020004" pitchFamily="49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FiraCode Nerd Font" panose="020B0809050000020004" pitchFamily="49" charset="0"/>
              <a:ea typeface="FiraCode Nerd Font" panose="020B080905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iraCode Nerd Font" panose="020B0809050000020004" pitchFamily="49" charset="0"/>
                <a:ea typeface="FiraCode Nerd Font" panose="020B0809050000020004" pitchFamily="49" charset="0"/>
              </a:rPr>
              <a:t>Support Vector Regression performs well in predicting </a:t>
            </a:r>
            <a:r>
              <a:rPr lang="en-US" sz="2000" dirty="0">
                <a:latin typeface="FiraCode Nerd Font" panose="020B0809050000020004" pitchFamily="49" charset="0"/>
                <a:ea typeface="FiraCode Nerd Font" panose="020B0809050000020004" pitchFamily="49" charset="0"/>
                <a:cs typeface="+mj-cs"/>
              </a:rPr>
              <a:t>energy use intensity (EUI)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iraCode Nerd Font" panose="020B0809050000020004" pitchFamily="49" charset="0"/>
                <a:ea typeface="FiraCode Nerd Font" panose="020B0809050000020004" pitchFamily="49" charset="0"/>
                <a:cs typeface="+mj-cs"/>
              </a:rPr>
              <a:t>Validation MAE = 49.91</a:t>
            </a:r>
            <a:endParaRPr lang="en-US" sz="2000" dirty="0">
              <a:latin typeface="FiraCode Nerd Font" panose="020B0809050000020004" pitchFamily="49" charset="0"/>
              <a:ea typeface="FiraCode Nerd Font" panose="020B080905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FiraCode Nerd Font" panose="020B0809050000020004" pitchFamily="49" charset="0"/>
              <a:ea typeface="FiraCode Nerd Font" panose="020B080905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iraCode Nerd Font" panose="020B0809050000020004" pitchFamily="49" charset="0"/>
                <a:ea typeface="FiraCode Nerd Font" panose="020B0809050000020004" pitchFamily="49" charset="0"/>
              </a:rPr>
              <a:t>K-Nearest Neighbors performs best in predicting </a:t>
            </a:r>
            <a:r>
              <a:rPr lang="en-US" sz="2000" dirty="0">
                <a:latin typeface="FiraCode Nerd Font" panose="020B0809050000020004" pitchFamily="49" charset="0"/>
                <a:ea typeface="FiraCode Nerd Font" panose="020B0809050000020004" pitchFamily="49" charset="0"/>
                <a:cs typeface="+mj-cs"/>
              </a:rPr>
              <a:t>energy use intensity (EUI)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iraCode Nerd Font" panose="020B0809050000020004" pitchFamily="49" charset="0"/>
                <a:ea typeface="FiraCode Nerd Font" panose="020B0809050000020004" pitchFamily="49" charset="0"/>
                <a:cs typeface="+mj-cs"/>
              </a:rPr>
              <a:t>Validation MAE = 42.49 </a:t>
            </a:r>
            <a:endParaRPr lang="en-US" sz="2000" dirty="0">
              <a:latin typeface="FiraCode Nerd Font" panose="020B0809050000020004" pitchFamily="49" charset="0"/>
              <a:ea typeface="FiraCode Nerd Font" panose="020B0809050000020004" pitchFamily="49" charset="0"/>
            </a:endParaRPr>
          </a:p>
          <a:p>
            <a:endParaRPr lang="en-US" sz="2000" dirty="0">
              <a:latin typeface="FiraCode Nerd Font" panose="020B0809050000020004" pitchFamily="49" charset="0"/>
              <a:ea typeface="FiraCode Nerd Font" panose="020B08090500000200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E3738D7-9712-CC6A-4F6B-805313EE0C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68435" y="1009530"/>
            <a:ext cx="4242585" cy="560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11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6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6" name="Picture 8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7" name="Rectangle 10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12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14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18">
            <a:extLst>
              <a:ext uri="{FF2B5EF4-FFF2-40B4-BE49-F238E27FC236}">
                <a16:creationId xmlns:a16="http://schemas.microsoft.com/office/drawing/2014/main" id="{9A926BDB-98EF-43B0-A66B-1A6EF8FB2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20">
            <a:extLst>
              <a:ext uri="{FF2B5EF4-FFF2-40B4-BE49-F238E27FC236}">
                <a16:creationId xmlns:a16="http://schemas.microsoft.com/office/drawing/2014/main" id="{A722A754-56A5-43DA-ADE3-C2704FABA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F1FD57-2E82-A8DA-83B9-B75F6369502B}"/>
              </a:ext>
            </a:extLst>
          </p:cNvPr>
          <p:cNvSpPr txBox="1"/>
          <p:nvPr/>
        </p:nvSpPr>
        <p:spPr>
          <a:xfrm>
            <a:off x="4293131" y="324295"/>
            <a:ext cx="3603603" cy="604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FiraCode Nerd Font" panose="020B0809050000020004" pitchFamily="49" charset="0"/>
                <a:ea typeface="FiraCode Nerd Font" panose="020B0809050000020004" pitchFamily="49" charset="0"/>
                <a:cs typeface="+mj-cs"/>
              </a:rPr>
              <a:t>Takeaways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756274-0381-1DAE-811C-1AE1B59F71CF}"/>
              </a:ext>
            </a:extLst>
          </p:cNvPr>
          <p:cNvSpPr txBox="1"/>
          <p:nvPr/>
        </p:nvSpPr>
        <p:spPr>
          <a:xfrm>
            <a:off x="1285241" y="1239521"/>
            <a:ext cx="93602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iraCode Nerd Font" panose="020B0809050000020004" pitchFamily="49" charset="0"/>
                <a:ea typeface="FiraCode Nerd Font" panose="020B0809050000020004" pitchFamily="49" charset="0"/>
              </a:rPr>
              <a:t>Promising performance for small subset of data and potentially erroneous samples</a:t>
            </a:r>
          </a:p>
          <a:p>
            <a:endParaRPr lang="en-US" sz="2400" dirty="0">
              <a:latin typeface="FiraCode Nerd Font" panose="020B0809050000020004" pitchFamily="49" charset="0"/>
              <a:ea typeface="FiraCode Nerd Font" panose="020B080905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iraCode Nerd Font" panose="020B0809050000020004" pitchFamily="49" charset="0"/>
                <a:ea typeface="FiraCode Nerd Font" panose="020B0809050000020004" pitchFamily="49" charset="0"/>
              </a:rPr>
              <a:t>With more data and features algorithms such as gradient boosting (</a:t>
            </a:r>
            <a:r>
              <a:rPr lang="en-US" sz="2400" dirty="0" err="1">
                <a:latin typeface="FiraCode Nerd Font" panose="020B0809050000020004" pitchFamily="49" charset="0"/>
                <a:ea typeface="FiraCode Nerd Font" panose="020B0809050000020004" pitchFamily="49" charset="0"/>
              </a:rPr>
              <a:t>XGBoost</a:t>
            </a:r>
            <a:r>
              <a:rPr lang="en-US" sz="2400" dirty="0">
                <a:latin typeface="FiraCode Nerd Font" panose="020B0809050000020004" pitchFamily="49" charset="0"/>
                <a:ea typeface="FiraCode Nerd Font" panose="020B0809050000020004" pitchFamily="49" charset="0"/>
              </a:rPr>
              <a:t>) and Neural Networks can be explored</a:t>
            </a:r>
          </a:p>
        </p:txBody>
      </p:sp>
    </p:spTree>
    <p:extLst>
      <p:ext uri="{BB962C8B-B14F-4D97-AF65-F5344CB8AC3E}">
        <p14:creationId xmlns:p14="http://schemas.microsoft.com/office/powerpoint/2010/main" val="845813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{C06B4706-5533-DD47-ABFC-D1E83D01C6C8}tf16401378</Template>
  <TotalTime>665</TotalTime>
  <Words>274</Words>
  <Application>Microsoft Macintosh PowerPoint</Application>
  <PresentationFormat>Widescreen</PresentationFormat>
  <Paragraphs>47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FiraCode Nerd Font</vt:lpstr>
      <vt:lpstr>MS Shell Dlg 2</vt:lpstr>
      <vt:lpstr>Wingdings</vt:lpstr>
      <vt:lpstr>Wingdings 3</vt:lpstr>
      <vt:lpstr>Madison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Lavaee, Alex</dc:creator>
  <cp:lastModifiedBy>Lavaee, Alex</cp:lastModifiedBy>
  <cp:revision>54</cp:revision>
  <dcterms:created xsi:type="dcterms:W3CDTF">2023-03-19T02:35:30Z</dcterms:created>
  <dcterms:modified xsi:type="dcterms:W3CDTF">2023-03-19T13:49:52Z</dcterms:modified>
</cp:coreProperties>
</file>